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NEXON Lv1 Gothic OTF"/>
      <p:regular r:id="rId27"/>
    </p:embeddedFont>
    <p:embeddedFont>
      <p:font typeface="THELuxGoB"/>
      <p:regular r:id="rId28"/>
    </p:embeddedFont>
    <p:embeddedFont>
      <p:font typeface="THELuxGoM"/>
      <p:regular r:id="rId29"/>
    </p:embeddedFont>
    <p:embeddedFont>
      <p:font typeface="Gmarket Sans Bold"/>
      <p:bold r:id="rId30"/>
    </p:embeddedFont>
    <p:embeddedFont>
      <p:font typeface="THELuxGoEB"/>
      <p:regular r:id="rId31"/>
    </p:embeddedFont>
    <p:embeddedFont>
      <p:font typeface="Pretendard Regular"/>
      <p:regular r:id="rId32"/>
    </p:embeddedFont>
    <p:embeddedFont>
      <p:font typeface="Noto Sans CJK KR Regular"/>
      <p:regular r:id="rId33"/>
    </p:embeddedFont>
    <p:embeddedFont>
      <p:font typeface="Gmarket Sans Light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1.fntdata" Type="http://schemas.openxmlformats.org/officeDocument/2006/relationships/font"/><Relationship Id="rId28" Target="fonts/font2.fntdata" Type="http://schemas.openxmlformats.org/officeDocument/2006/relationships/font"/><Relationship Id="rId29" Target="fonts/font3.fntdata" Type="http://schemas.openxmlformats.org/officeDocument/2006/relationships/font"/><Relationship Id="rId3" Target="viewProps.xml" Type="http://schemas.openxmlformats.org/officeDocument/2006/relationships/viewProps"/><Relationship Id="rId30" Target="fonts/font4.fntdata" Type="http://schemas.openxmlformats.org/officeDocument/2006/relationships/font"/><Relationship Id="rId31" Target="fonts/font5.fntdata" Type="http://schemas.openxmlformats.org/officeDocument/2006/relationships/font"/><Relationship Id="rId32" Target="fonts/font6.fntdata" Type="http://schemas.openxmlformats.org/officeDocument/2006/relationships/font"/><Relationship Id="rId33" Target="fonts/font7.fntdata" Type="http://schemas.openxmlformats.org/officeDocument/2006/relationships/font"/><Relationship Id="rId34" Target="fonts/font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12" Target="../media/image53.png" Type="http://schemas.openxmlformats.org/officeDocument/2006/relationships/image"/><Relationship Id="rId13" Target="../media/image54.png" Type="http://schemas.openxmlformats.org/officeDocument/2006/relationships/image"/><Relationship Id="rId14" Target="../media/image55.png" Type="http://schemas.openxmlformats.org/officeDocument/2006/relationships/image"/><Relationship Id="rId15" Target="../media/image56.png" Type="http://schemas.openxmlformats.org/officeDocument/2006/relationships/image"/><Relationship Id="rId2" Target="../media/image1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2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13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21.png" Type="http://schemas.openxmlformats.org/officeDocument/2006/relationships/image"/><Relationship Id="rId6" Target="../media/image13.png" Type="http://schemas.openxmlformats.org/officeDocument/2006/relationships/image"/><Relationship Id="rId7" Target="../media/image18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195300" y="1155700"/>
            <a:ext cx="6680200" cy="3733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11760200" y="8115300"/>
            <a:ext cx="5905500" cy="330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002000" y="9258300"/>
            <a:ext cx="2349500" cy="232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02000" y="2349500"/>
            <a:ext cx="2819400" cy="228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652500" y="4521200"/>
            <a:ext cx="2362200" cy="2362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989300" y="4521200"/>
            <a:ext cx="2298700" cy="2362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652500" y="6883400"/>
            <a:ext cx="2362200" cy="236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071600" y="7226300"/>
            <a:ext cx="1511300" cy="1689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129000" y="876300"/>
            <a:ext cx="20447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B5A8D5"/>
                </a:solidFill>
                <a:latin typeface="NEXON Lv1 Gothic OTF"/>
              </a:rPr>
              <a:t>Programming platforms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30200" y="2959100"/>
            <a:ext cx="2286000" cy="1104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400" b="false" i="false" u="none" strike="noStrike" spc="100">
                <a:solidFill>
                  <a:srgbClr val="B5A8D5"/>
                </a:solidFill>
                <a:latin typeface="THELuxGoB"/>
              </a:rPr>
              <a:t>Computer Education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20400" y="8001000"/>
            <a:ext cx="1562100" cy="99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100" b="false" i="false" u="none" strike="noStrike" spc="100">
                <a:solidFill>
                  <a:srgbClr val="B5A8D5"/>
                </a:solidFill>
                <a:latin typeface="THELuxGoM"/>
              </a:rPr>
              <a:t>Innovation</a:t>
            </a:r>
          </a:p>
          <a:p>
            <a:pPr algn="r" lvl="0">
              <a:lnSpc>
                <a:spcPct val="99600"/>
              </a:lnSpc>
            </a:pPr>
            <a:r>
              <a:rPr lang="en-US" sz="2100" b="false" i="false" u="none" strike="noStrike" spc="100">
                <a:solidFill>
                  <a:srgbClr val="B5A8D5"/>
                </a:solidFill>
                <a:latin typeface="THELuxGoM"/>
              </a:rPr>
              <a:t>Growth</a:t>
            </a:r>
          </a:p>
          <a:p>
            <a:pPr algn="r" lvl="0">
              <a:lnSpc>
                <a:spcPct val="99600"/>
              </a:lnSpc>
            </a:pPr>
            <a:r>
              <a:rPr lang="en-US" sz="2100" b="false" i="false" u="none" strike="noStrike" spc="100">
                <a:solidFill>
                  <a:srgbClr val="B5A8D5"/>
                </a:solidFill>
                <a:latin typeface="THELuxGoM"/>
              </a:rPr>
              <a:t>Impact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571500" y="6946900"/>
            <a:ext cx="1193800" cy="76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652500" y="0"/>
            <a:ext cx="2362200" cy="2362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17600" y="2590800"/>
            <a:ext cx="16484600" cy="2286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중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·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고등학교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 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컴퓨팅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 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사고력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 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기반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정보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 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교육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 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학습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 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도구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 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개발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5100" y="6642100"/>
            <a:ext cx="7670800" cy="762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 spc="-100">
                <a:solidFill>
                  <a:srgbClr val="6A6A6A"/>
                </a:solidFill>
                <a:latin typeface="THELuxGoM"/>
              </a:rPr>
              <a:t>202203559 </a:t>
            </a:r>
            <a:r>
              <a:rPr lang="ko-KR" sz="2000" b="false" i="false" u="none" strike="noStrike" spc="-100">
                <a:solidFill>
                  <a:srgbClr val="6A6A6A"/>
                </a:solidFill>
                <a:ea typeface="THELuxGoM"/>
              </a:rPr>
              <a:t>김주하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 spc="-100">
                <a:solidFill>
                  <a:srgbClr val="6A6A6A"/>
                </a:solidFill>
                <a:latin typeface="THELuxGoM"/>
              </a:rPr>
              <a:t>202203518 </a:t>
            </a:r>
            <a:r>
              <a:rPr lang="ko-KR" sz="2000" b="false" i="false" u="none" strike="noStrike" spc="-100">
                <a:solidFill>
                  <a:srgbClr val="6A6A6A"/>
                </a:solidFill>
                <a:ea typeface="THELuxGoM"/>
              </a:rPr>
              <a:t>강서현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7600" y="5067300"/>
            <a:ext cx="16471900" cy="1130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400" b="false" i="false" u="none" strike="noStrike" spc="-200">
                <a:solidFill>
                  <a:srgbClr val="B5A8D5"/>
                </a:solidFill>
                <a:ea typeface="Gmarket Sans Bold"/>
              </a:rPr>
              <a:t>연구개발계획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70600" y="863600"/>
            <a:ext cx="59690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개발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 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내용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2768600"/>
            <a:ext cx="172593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70600" y="863600"/>
            <a:ext cx="59690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개발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 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내용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2921000"/>
            <a:ext cx="1558290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800100"/>
            <a:ext cx="8128000" cy="4864100"/>
          </a:xfrm>
          <a:prstGeom prst="rect">
            <a:avLst/>
          </a:prstGeom>
          <a:effectLst>
            <a:outerShdw dir="2700000" dist="149559" blurRad="235298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96400" y="800100"/>
            <a:ext cx="8077200" cy="4864100"/>
          </a:xfrm>
          <a:prstGeom prst="rect">
            <a:avLst/>
          </a:prstGeom>
          <a:effectLst>
            <a:outerShdw dir="2700000" dist="149559" blurRad="235298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3365500" y="6210300"/>
            <a:ext cx="32131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211C84"/>
                </a:solidFill>
                <a:ea typeface="THELuxGoB"/>
              </a:rPr>
              <a:t>문제</a:t>
            </a:r>
            <a:r>
              <a:rPr lang="en-US" sz="3400" b="false" i="false" u="none" strike="noStrike">
                <a:solidFill>
                  <a:srgbClr val="211C84"/>
                </a:solidFill>
                <a:latin typeface="THELuxGoB"/>
              </a:rPr>
              <a:t> </a:t>
            </a:r>
            <a:r>
              <a:rPr lang="ko-KR" sz="3400" b="false" i="false" u="none" strike="noStrike">
                <a:solidFill>
                  <a:srgbClr val="211C84"/>
                </a:solidFill>
                <a:ea typeface="THELuxGoB"/>
              </a:rPr>
              <a:t>분석</a:t>
            </a:r>
            <a:r>
              <a:rPr lang="en-US" sz="3400" b="false" i="false" u="none" strike="noStrike">
                <a:solidFill>
                  <a:srgbClr val="211C84"/>
                </a:solidFill>
                <a:latin typeface="THELuxGoB"/>
              </a:rPr>
              <a:t> </a:t>
            </a:r>
            <a:r>
              <a:rPr lang="ko-KR" sz="3400" b="false" i="false" u="none" strike="noStrike">
                <a:solidFill>
                  <a:srgbClr val="211C84"/>
                </a:solidFill>
                <a:ea typeface="THELuxGoB"/>
              </a:rPr>
              <a:t>페이지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34800" y="6210300"/>
            <a:ext cx="32131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211C84"/>
                </a:solidFill>
                <a:ea typeface="THELuxGoB"/>
              </a:rPr>
              <a:t>패턴</a:t>
            </a:r>
            <a:r>
              <a:rPr lang="en-US" sz="3400" b="false" i="false" u="none" strike="noStrike">
                <a:solidFill>
                  <a:srgbClr val="211C84"/>
                </a:solidFill>
                <a:latin typeface="THELuxGoB"/>
              </a:rPr>
              <a:t> </a:t>
            </a:r>
            <a:r>
              <a:rPr lang="ko-KR" sz="3400" b="false" i="false" u="none" strike="noStrike">
                <a:solidFill>
                  <a:srgbClr val="211C84"/>
                </a:solidFill>
                <a:ea typeface="THELuxGoB"/>
              </a:rPr>
              <a:t>인식</a:t>
            </a:r>
            <a:r>
              <a:rPr lang="en-US" sz="3400" b="false" i="false" u="none" strike="noStrike">
                <a:solidFill>
                  <a:srgbClr val="211C84"/>
                </a:solidFill>
                <a:latin typeface="THELuxGoB"/>
              </a:rPr>
              <a:t> </a:t>
            </a:r>
            <a:r>
              <a:rPr lang="ko-KR" sz="3400" b="false" i="false" u="none" strike="noStrike">
                <a:solidFill>
                  <a:srgbClr val="211C84"/>
                </a:solidFill>
                <a:ea typeface="THELuxGoB"/>
              </a:rPr>
              <a:t>페이지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19300" y="7277100"/>
            <a:ext cx="5918200" cy="171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학생이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주어진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문제를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입력하고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 </a:t>
            </a:r>
          </a:p>
          <a:p>
            <a:pPr algn="ctr" lvl="0">
              <a:lnSpc>
                <a:spcPct val="1494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이를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여러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개의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문제로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분해할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수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있는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 </a:t>
            </a:r>
          </a:p>
          <a:p>
            <a:pPr algn="ctr" lvl="0">
              <a:lnSpc>
                <a:spcPct val="1494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인터페이스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제공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(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마인드맵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,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메모장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등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83800" y="7289800"/>
            <a:ext cx="6502400" cy="171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문제에서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반복되는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패턴을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 </a:t>
            </a:r>
          </a:p>
          <a:p>
            <a:pPr algn="ctr" lvl="0">
              <a:lnSpc>
                <a:spcPct val="1494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자동으로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인식하거나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, </a:t>
            </a:r>
          </a:p>
          <a:p>
            <a:pPr algn="ctr" lvl="0">
              <a:lnSpc>
                <a:spcPct val="1494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학생이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직접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패턴을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작성할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수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있도록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지원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800100"/>
            <a:ext cx="8128000" cy="4864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96400" y="800100"/>
            <a:ext cx="8077200" cy="4864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01700" y="800100"/>
            <a:ext cx="8128000" cy="4851400"/>
          </a:xfrm>
          <a:prstGeom prst="rect">
            <a:avLst/>
          </a:prstGeom>
          <a:effectLst>
            <a:outerShdw dir="2700000" dist="112012" blurRad="234638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96400" y="800100"/>
            <a:ext cx="8089900" cy="4876800"/>
          </a:xfrm>
          <a:prstGeom prst="rect">
            <a:avLst/>
          </a:prstGeom>
          <a:effectLst>
            <a:outerShdw dir="2700000" dist="112562" blurRad="236949">
              <a:srgbClr val="000000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3365500" y="6210300"/>
            <a:ext cx="32131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211C84"/>
                </a:solidFill>
                <a:ea typeface="THELuxGoB"/>
              </a:rPr>
              <a:t>추상화</a:t>
            </a:r>
            <a:r>
              <a:rPr lang="en-US" sz="3400" b="false" i="false" u="none" strike="noStrike">
                <a:solidFill>
                  <a:srgbClr val="211C84"/>
                </a:solidFill>
                <a:latin typeface="THELuxGoB"/>
              </a:rPr>
              <a:t> </a:t>
            </a:r>
            <a:r>
              <a:rPr lang="ko-KR" sz="3400" b="false" i="false" u="none" strike="noStrike">
                <a:solidFill>
                  <a:srgbClr val="211C84"/>
                </a:solidFill>
                <a:ea typeface="THELuxGoB"/>
              </a:rPr>
              <a:t>페이지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34800" y="6210300"/>
            <a:ext cx="32131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211C84"/>
                </a:solidFill>
                <a:ea typeface="THELuxGoB"/>
              </a:rPr>
              <a:t>알고리즘</a:t>
            </a:r>
            <a:r>
              <a:rPr lang="en-US" sz="3400" b="false" i="false" u="none" strike="noStrike">
                <a:solidFill>
                  <a:srgbClr val="211C84"/>
                </a:solidFill>
                <a:latin typeface="THELuxGoB"/>
              </a:rPr>
              <a:t> </a:t>
            </a:r>
            <a:r>
              <a:rPr lang="ko-KR" sz="3400" b="false" i="false" u="none" strike="noStrike">
                <a:solidFill>
                  <a:srgbClr val="211C84"/>
                </a:solidFill>
                <a:ea typeface="THELuxGoB"/>
              </a:rPr>
              <a:t>페이지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19300" y="7277100"/>
            <a:ext cx="5918200" cy="232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학생들이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문제의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핵심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요소를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추출하고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단순화하는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과정을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 </a:t>
            </a:r>
          </a:p>
          <a:p>
            <a:pPr algn="ctr" lvl="0">
              <a:lnSpc>
                <a:spcPct val="1494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쉽게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진행할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수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있도록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지원</a:t>
            </a:r>
          </a:p>
          <a:p>
            <a:pPr algn="ctr" lvl="0">
              <a:lnSpc>
                <a:spcPct val="1494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(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마인드맵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절삭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등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3800" y="7289800"/>
            <a:ext cx="6502400" cy="171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알고리즘을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코드로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구현하고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, </a:t>
            </a:r>
          </a:p>
          <a:p>
            <a:pPr algn="ctr" lvl="0">
              <a:lnSpc>
                <a:spcPct val="1494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바로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실행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결과를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확인할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수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있는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 </a:t>
            </a:r>
          </a:p>
          <a:p>
            <a:pPr algn="ctr" lvl="0">
              <a:lnSpc>
                <a:spcPct val="1494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통합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개발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환경</a:t>
            </a:r>
            <a:r>
              <a:rPr lang="en-US" sz="2700" b="false" i="false" u="none" strike="noStrike">
                <a:solidFill>
                  <a:srgbClr val="000000"/>
                </a:solidFill>
                <a:latin typeface="THELuxGoB"/>
              </a:rPr>
              <a:t>(IDE) </a:t>
            </a:r>
            <a:r>
              <a:rPr lang="ko-KR" sz="2700" b="false" i="false" u="none" strike="noStrike">
                <a:solidFill>
                  <a:srgbClr val="000000"/>
                </a:solidFill>
                <a:ea typeface="THELuxGoB"/>
              </a:rPr>
              <a:t>제공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70600" y="863600"/>
            <a:ext cx="59690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인터뷰</a:t>
            </a:r>
            <a:r>
              <a:rPr lang="en-US" sz="4900" b="false" i="false" u="none" strike="noStrike" spc="-100">
                <a:solidFill>
                  <a:srgbClr val="211C84"/>
                </a:solidFill>
                <a:latin typeface="Gmarket Sans Bold"/>
              </a:rPr>
              <a:t>(</a:t>
            </a:r>
            <a:r>
              <a:rPr lang="ko-KR" sz="4900" b="false" i="false" u="none" strike="noStrike" spc="-100">
                <a:solidFill>
                  <a:srgbClr val="211C84"/>
                </a:solidFill>
                <a:ea typeface="Gmarket Sans Bold"/>
              </a:rPr>
              <a:t>추후</a:t>
            </a:r>
            <a:r>
              <a:rPr lang="en-US" sz="4900" b="false" i="false" u="none" strike="noStrike" spc="-100">
                <a:solidFill>
                  <a:srgbClr val="211C84"/>
                </a:solidFill>
                <a:latin typeface="Gmarket Sans Bold"/>
              </a:rPr>
              <a:t> </a:t>
            </a:r>
            <a:r>
              <a:rPr lang="ko-KR" sz="4900" b="false" i="false" u="none" strike="noStrike" spc="-100">
                <a:solidFill>
                  <a:srgbClr val="211C84"/>
                </a:solidFill>
                <a:ea typeface="Gmarket Sans Bold"/>
              </a:rPr>
              <a:t>진행</a:t>
            </a:r>
            <a:r>
              <a:rPr lang="en-US" sz="4900" b="false" i="false" u="none" strike="noStrike" spc="-100">
                <a:solidFill>
                  <a:srgbClr val="211C84"/>
                </a:solidFill>
                <a:latin typeface="Gmarket Sans Bold"/>
              </a:rPr>
              <a:t>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2895600"/>
            <a:ext cx="7886700" cy="563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77300" y="3175000"/>
            <a:ext cx="8877300" cy="5003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70600" y="863600"/>
            <a:ext cx="59690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인터뷰</a:t>
            </a:r>
            <a:r>
              <a:rPr lang="en-US" sz="4900" b="false" i="false" u="none" strike="noStrike" spc="-100">
                <a:solidFill>
                  <a:srgbClr val="211C84"/>
                </a:solidFill>
                <a:latin typeface="Gmarket Sans Bold"/>
              </a:rPr>
              <a:t>(</a:t>
            </a:r>
            <a:r>
              <a:rPr lang="ko-KR" sz="4900" b="false" i="false" u="none" strike="noStrike" spc="-100">
                <a:solidFill>
                  <a:srgbClr val="211C84"/>
                </a:solidFill>
                <a:ea typeface="Gmarket Sans Bold"/>
              </a:rPr>
              <a:t>추후</a:t>
            </a:r>
            <a:r>
              <a:rPr lang="en-US" sz="4900" b="false" i="false" u="none" strike="noStrike" spc="-100">
                <a:solidFill>
                  <a:srgbClr val="211C84"/>
                </a:solidFill>
                <a:latin typeface="Gmarket Sans Bold"/>
              </a:rPr>
              <a:t> </a:t>
            </a:r>
            <a:r>
              <a:rPr lang="ko-KR" sz="4900" b="false" i="false" u="none" strike="noStrike" spc="-100">
                <a:solidFill>
                  <a:srgbClr val="211C84"/>
                </a:solidFill>
                <a:ea typeface="Gmarket Sans Bold"/>
              </a:rPr>
              <a:t>진행</a:t>
            </a:r>
            <a:r>
              <a:rPr lang="en-US" sz="4900" b="false" i="false" u="none" strike="noStrike" spc="-100">
                <a:solidFill>
                  <a:srgbClr val="211C84"/>
                </a:solidFill>
                <a:latin typeface="Gmarket Sans Bold"/>
              </a:rPr>
              <a:t>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2781300"/>
            <a:ext cx="5778500" cy="6807200"/>
          </a:xfrm>
          <a:prstGeom prst="rect">
            <a:avLst/>
          </a:prstGeom>
          <a:effectLst>
            <a:outerShdw dir="2700000" dist="88802" blurRad="248864">
              <a:srgbClr val="0EB1C0">
                <a:alpha val="2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3098800"/>
            <a:ext cx="5207000" cy="6172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7000" y="4775200"/>
            <a:ext cx="5054600" cy="4495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895600" y="3441700"/>
            <a:ext cx="19431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555555"/>
                </a:solidFill>
                <a:ea typeface="THELuxGoM"/>
              </a:rPr>
              <a:t>교사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16900" y="3784600"/>
            <a:ext cx="86487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THELuxGoB"/>
              </a:rPr>
              <a:t>부산광역시</a:t>
            </a:r>
            <a:r>
              <a:rPr lang="en-US" sz="34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THELuxGoB"/>
              </a:rPr>
              <a:t>정보컴퓨터</a:t>
            </a:r>
            <a:r>
              <a:rPr lang="en-US" sz="3400" b="false" i="false" u="none" strike="noStrike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THELuxGoB"/>
              </a:rPr>
              <a:t>교사</a:t>
            </a:r>
            <a:r>
              <a:rPr lang="en-US" sz="3400" b="false" i="false" u="none" strike="noStrike">
                <a:solidFill>
                  <a:srgbClr val="000000"/>
                </a:solidFill>
                <a:latin typeface="THELuxGoB"/>
              </a:rPr>
              <a:t> P</a:t>
            </a:r>
            <a:r>
              <a:rPr lang="ko-KR" sz="3400" b="false" i="false" u="none" strike="noStrike">
                <a:solidFill>
                  <a:srgbClr val="000000"/>
                </a:solidFill>
                <a:ea typeface="THELuxGoB"/>
              </a:rPr>
              <a:t>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70800" y="4889500"/>
            <a:ext cx="97409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THELuxGoB"/>
              </a:rPr>
              <a:t>엘리스그룹</a:t>
            </a:r>
            <a:r>
              <a:rPr lang="en-US" sz="2800" b="false" i="false" u="none" strike="noStrike">
                <a:solidFill>
                  <a:srgbClr val="000000"/>
                </a:solidFill>
                <a:latin typeface="THELuxGoB"/>
              </a:rPr>
              <a:t> &amp; </a:t>
            </a:r>
            <a:r>
              <a:rPr lang="ko-KR" sz="2800" b="false" i="false" u="none" strike="noStrike">
                <a:solidFill>
                  <a:srgbClr val="000000"/>
                </a:solidFill>
                <a:ea typeface="THELuxGoB"/>
              </a:rPr>
              <a:t>부산교육연구정보원의</a:t>
            </a:r>
            <a:r>
              <a:rPr lang="en-US" sz="2800" b="false" i="false" u="none" strike="noStrike">
                <a:solidFill>
                  <a:srgbClr val="000000"/>
                </a:solidFill>
                <a:latin typeface="THELuxGoB"/>
              </a:rPr>
              <a:t> ‘</a:t>
            </a:r>
            <a:r>
              <a:rPr lang="ko-KR" sz="2800" b="false" i="false" u="none" strike="noStrike">
                <a:solidFill>
                  <a:srgbClr val="000000"/>
                </a:solidFill>
                <a:ea typeface="THELuxGoB"/>
              </a:rPr>
              <a:t>부산에듀원</a:t>
            </a:r>
            <a:r>
              <a:rPr lang="en-US" sz="2800" b="false" i="false" u="none" strike="noStrike">
                <a:solidFill>
                  <a:srgbClr val="000000"/>
                </a:solidFill>
                <a:latin typeface="THELuxGoB"/>
              </a:rPr>
              <a:t> 2.0’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70800" y="5829300"/>
            <a:ext cx="18376900" cy="276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-&gt;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이외에는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마땅히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학생들을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관리할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플랫폼이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없음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-&gt;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그러나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효과성을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느끼지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못함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-&gt;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자료도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교사가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제작하여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탑재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-&gt;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컴퓨팅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사고력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증진보다는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코딩을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결과물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창출에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집중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-&gt;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학생들이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장기적으로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컴퓨터를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공부하려면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컴퓨팅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사고가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기반이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되어야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하기에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내용은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매우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유용할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보임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63600"/>
            <a:ext cx="87884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기대효과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&amp;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확장가능성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4782800" y="889000"/>
            <a:ext cx="304800" cy="97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60000">
            <a:off x="3670300" y="889000"/>
            <a:ext cx="3048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0600" y="3530600"/>
            <a:ext cx="5080000" cy="6045200"/>
          </a:xfrm>
          <a:prstGeom prst="rect">
            <a:avLst/>
          </a:prstGeom>
          <a:effectLst>
            <a:outerShdw dir="2700000" dist="78149" blurRad="192733">
              <a:srgbClr val="0EB1C0">
                <a:alpha val="2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4300" y="3048000"/>
            <a:ext cx="4292600" cy="2743200"/>
          </a:xfrm>
          <a:prstGeom prst="rect">
            <a:avLst/>
          </a:prstGeom>
          <a:effectLst>
            <a:outerShdw dir="2700000" dist="105658" blurRad="28184">
              <a:srgbClr val="0EB1C0">
                <a:alpha val="2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0" y="3530600"/>
            <a:ext cx="5080000" cy="6045200"/>
          </a:xfrm>
          <a:prstGeom prst="rect">
            <a:avLst/>
          </a:prstGeom>
          <a:effectLst>
            <a:outerShdw dir="2700000" dist="78149" blurRad="192733">
              <a:srgbClr val="0EB1C0">
                <a:alpha val="2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17400" y="3530600"/>
            <a:ext cx="5080000" cy="6045200"/>
          </a:xfrm>
          <a:prstGeom prst="rect">
            <a:avLst/>
          </a:prstGeom>
          <a:effectLst>
            <a:outerShdw dir="2700000" dist="78149" blurRad="192733">
              <a:srgbClr val="0EB1C0">
                <a:alpha val="2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97700" y="3048000"/>
            <a:ext cx="4292600" cy="2743200"/>
          </a:xfrm>
          <a:prstGeom prst="rect">
            <a:avLst/>
          </a:prstGeom>
          <a:effectLst>
            <a:outerShdw dir="2700000" dist="105658" blurRad="28184">
              <a:srgbClr val="0EB1C0">
                <a:alpha val="2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11100" y="2984500"/>
            <a:ext cx="4292600" cy="2806700"/>
          </a:xfrm>
          <a:prstGeom prst="rect">
            <a:avLst/>
          </a:prstGeom>
          <a:effectLst>
            <a:outerShdw dir="2700000" dist="107856" blurRad="29369">
              <a:srgbClr val="0EB1C0">
                <a:alpha val="2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9400" y="3213100"/>
            <a:ext cx="3962400" cy="2400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162800" y="3200400"/>
            <a:ext cx="3962400" cy="2400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776200" y="3187700"/>
            <a:ext cx="3962400" cy="24003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65300" y="6324600"/>
            <a:ext cx="3530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0EB1C0"/>
                </a:solidFill>
                <a:ea typeface="THELuxGoEB"/>
              </a:rPr>
              <a:t>기술적</a:t>
            </a:r>
            <a:r>
              <a:rPr lang="en-US" sz="3000" b="false" i="false" u="none" strike="noStrike" spc="-100">
                <a:solidFill>
                  <a:srgbClr val="0EB1C0"/>
                </a:solidFill>
                <a:latin typeface="THELuxGoEB"/>
              </a:rPr>
              <a:t> </a:t>
            </a:r>
            <a:r>
              <a:rPr lang="ko-KR" sz="3000" b="false" i="false" u="none" strike="noStrike" spc="-100">
                <a:solidFill>
                  <a:srgbClr val="0EB1C0"/>
                </a:solidFill>
                <a:ea typeface="THELuxGoEB"/>
              </a:rPr>
              <a:t>관점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9900" y="7277100"/>
            <a:ext cx="3822700" cy="185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555555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웹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기반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플랫폼</a:t>
            </a:r>
          </a:p>
          <a:p>
            <a:pPr algn="l" lvl="0" indent="-342900" marL="342900">
              <a:lnSpc>
                <a:spcPct val="116199"/>
              </a:lnSpc>
              <a:buClr>
                <a:srgbClr val="555555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향후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AI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기반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맞춤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학습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기능으로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확장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가능성</a:t>
            </a:r>
          </a:p>
          <a:p>
            <a:pPr algn="l" lvl="1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75500" y="6337300"/>
            <a:ext cx="3924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0EB1C0"/>
                </a:solidFill>
                <a:ea typeface="THELuxGoEB"/>
              </a:rPr>
              <a:t>교사</a:t>
            </a:r>
            <a:r>
              <a:rPr lang="en-US" sz="3000" b="false" i="false" u="none" strike="noStrike" spc="-100">
                <a:solidFill>
                  <a:srgbClr val="0EB1C0"/>
                </a:solidFill>
                <a:latin typeface="THELuxGoEB"/>
              </a:rPr>
              <a:t> </a:t>
            </a:r>
            <a:r>
              <a:rPr lang="ko-KR" sz="3000" b="false" i="false" u="none" strike="noStrike" spc="-100">
                <a:solidFill>
                  <a:srgbClr val="0EB1C0"/>
                </a:solidFill>
                <a:ea typeface="THELuxGoEB"/>
              </a:rPr>
              <a:t>및</a:t>
            </a:r>
            <a:r>
              <a:rPr lang="en-US" sz="3000" b="false" i="false" u="none" strike="noStrike" spc="-100">
                <a:solidFill>
                  <a:srgbClr val="0EB1C0"/>
                </a:solidFill>
                <a:latin typeface="THELuxGoEB"/>
              </a:rPr>
              <a:t> </a:t>
            </a:r>
            <a:r>
              <a:rPr lang="ko-KR" sz="3000" b="false" i="false" u="none" strike="noStrike" spc="-100">
                <a:solidFill>
                  <a:srgbClr val="0EB1C0"/>
                </a:solidFill>
                <a:ea typeface="THELuxGoEB"/>
              </a:rPr>
              <a:t>학생</a:t>
            </a:r>
            <a:r>
              <a:rPr lang="en-US" sz="3000" b="false" i="false" u="none" strike="noStrike" spc="-100">
                <a:solidFill>
                  <a:srgbClr val="0EB1C0"/>
                </a:solidFill>
                <a:latin typeface="THELuxGoEB"/>
              </a:rPr>
              <a:t> </a:t>
            </a:r>
            <a:r>
              <a:rPr lang="ko-KR" sz="3000" b="false" i="false" u="none" strike="noStrike" spc="-100">
                <a:solidFill>
                  <a:srgbClr val="0EB1C0"/>
                </a:solidFill>
                <a:ea typeface="THELuxGoEB"/>
              </a:rPr>
              <a:t>관점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66700" y="6311900"/>
            <a:ext cx="3924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0EB1C0"/>
                </a:solidFill>
                <a:ea typeface="THELuxGoEB"/>
              </a:rPr>
              <a:t>교사</a:t>
            </a:r>
            <a:r>
              <a:rPr lang="en-US" sz="3000" b="false" i="false" u="none" strike="noStrike" spc="-100">
                <a:solidFill>
                  <a:srgbClr val="0EB1C0"/>
                </a:solidFill>
                <a:latin typeface="THELuxGoEB"/>
              </a:rPr>
              <a:t> </a:t>
            </a:r>
            <a:r>
              <a:rPr lang="ko-KR" sz="3000" b="false" i="false" u="none" strike="noStrike" spc="-100">
                <a:solidFill>
                  <a:srgbClr val="0EB1C0"/>
                </a:solidFill>
                <a:ea typeface="THELuxGoEB"/>
              </a:rPr>
              <a:t>및</a:t>
            </a:r>
            <a:r>
              <a:rPr lang="en-US" sz="3000" b="false" i="false" u="none" strike="noStrike" spc="-100">
                <a:solidFill>
                  <a:srgbClr val="0EB1C0"/>
                </a:solidFill>
                <a:latin typeface="THELuxGoEB"/>
              </a:rPr>
              <a:t> </a:t>
            </a:r>
            <a:r>
              <a:rPr lang="ko-KR" sz="3000" b="false" i="false" u="none" strike="noStrike" spc="-100">
                <a:solidFill>
                  <a:srgbClr val="0EB1C0"/>
                </a:solidFill>
                <a:ea typeface="THELuxGoEB"/>
              </a:rPr>
              <a:t>학생</a:t>
            </a:r>
            <a:r>
              <a:rPr lang="en-US" sz="3000" b="false" i="false" u="none" strike="noStrike" spc="-100">
                <a:solidFill>
                  <a:srgbClr val="0EB1C0"/>
                </a:solidFill>
                <a:latin typeface="THELuxGoEB"/>
              </a:rPr>
              <a:t> </a:t>
            </a:r>
            <a:r>
              <a:rPr lang="ko-KR" sz="3000" b="false" i="false" u="none" strike="noStrike" spc="-100">
                <a:solidFill>
                  <a:srgbClr val="0EB1C0"/>
                </a:solidFill>
                <a:ea typeface="THELuxGoEB"/>
              </a:rPr>
              <a:t>관점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64400" y="7277100"/>
            <a:ext cx="38227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555555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컴퓨팅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사고력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향상</a:t>
            </a:r>
          </a:p>
          <a:p>
            <a:pPr algn="l" lvl="0" indent="-342900" marL="342900">
              <a:lnSpc>
                <a:spcPct val="116199"/>
              </a:lnSpc>
              <a:buClr>
                <a:srgbClr val="555555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자기주도적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학습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유도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44500" y="7112000"/>
            <a:ext cx="3657600" cy="2311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555555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컴퓨팅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사고력을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갖춘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인재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양성에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기여</a:t>
            </a:r>
          </a:p>
          <a:p>
            <a:pPr algn="l" lvl="0" indent="-342900" marL="342900">
              <a:lnSpc>
                <a:spcPct val="116199"/>
              </a:lnSpc>
              <a:buClr>
                <a:srgbClr val="555555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다양한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교육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기관에서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활용할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수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있는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범용적인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학습</a:t>
            </a:r>
            <a:r>
              <a:rPr lang="en-US" sz="26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600" b="false" i="false" u="none" strike="noStrike">
                <a:solidFill>
                  <a:srgbClr val="555555"/>
                </a:solidFill>
                <a:ea typeface="THELuxGoM"/>
              </a:rPr>
              <a:t>환경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95400" y="2349500"/>
            <a:ext cx="13563600" cy="690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1">
              <a:lnSpc>
                <a:spcPct val="12616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616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지속적인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발전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가능성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보유</a:t>
            </a:r>
          </a:p>
          <a:p>
            <a:pPr algn="l" lvl="0" indent="-342900" marL="342900">
              <a:lnSpc>
                <a:spcPct val="12616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블록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코딩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도구와의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연계</a:t>
            </a:r>
          </a:p>
          <a:p>
            <a:pPr algn="l" lvl="0">
              <a:lnSpc>
                <a:spcPct val="12616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     -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프로그래밍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초보자도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직관적으로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개념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이해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algn="l" lvl="0">
              <a:lnSpc>
                <a:spcPct val="12616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     -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시각적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환경을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흥미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유도</a:t>
            </a:r>
          </a:p>
          <a:p>
            <a:pPr algn="l" lvl="0" indent="-342900" marL="342900">
              <a:lnSpc>
                <a:spcPct val="12616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단계별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난이도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조절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경로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algn="l" lvl="0">
              <a:lnSpc>
                <a:spcPct val="12616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    -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학습자의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수준에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따른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맞춤형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교육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algn="l" lvl="0" indent="-342900" marL="342900">
              <a:lnSpc>
                <a:spcPct val="12616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확장형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API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algn="l" lvl="0">
              <a:lnSpc>
                <a:spcPct val="12616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    -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교육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(LMS)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연동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algn="l" lvl="0">
              <a:lnSpc>
                <a:spcPct val="12616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    -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교육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환경에서도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통합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algn="l" lvl="0" indent="-342900" marL="342900">
              <a:lnSpc>
                <a:spcPct val="12616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개방형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생태계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조성</a:t>
            </a:r>
          </a:p>
          <a:p>
            <a:pPr algn="l" lvl="0">
              <a:lnSpc>
                <a:spcPct val="12616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    -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유연하고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통합적인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교육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구축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지원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38700" y="863600"/>
            <a:ext cx="87884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기대효과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&amp;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확장가능성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4782800" y="889000"/>
            <a:ext cx="3048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60000">
            <a:off x="3670300" y="889000"/>
            <a:ext cx="3048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63600"/>
            <a:ext cx="87884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기대효과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&amp;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확장가능성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4782800" y="889000"/>
            <a:ext cx="304800" cy="97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60000">
            <a:off x="3670300" y="889000"/>
            <a:ext cx="3048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2476500"/>
            <a:ext cx="6553200" cy="7124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483600" y="2616200"/>
            <a:ext cx="18364200" cy="659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분해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페이지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명이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동시에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접속하여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공동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편집이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개발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마인드맵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메모장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형식의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분해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도구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문제를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하위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문제로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나누고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학생들이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생각을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시각화할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함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패턴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인식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페이지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반복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구조를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인식해주는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탑재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학생이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메모를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패턴을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기록할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자유로운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입력창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추상화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페이지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불필요한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요소를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제거하고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요소만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남기는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마인드맵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절삭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도구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개발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개념을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시각적으로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구조화할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추상화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알고리즘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페이지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알고리즘을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블록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코딩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형태로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먼저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최종적으로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작성된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코드를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상에서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즉시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63600"/>
            <a:ext cx="87884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연구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 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추진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 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전략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 &amp; 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방법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4782800" y="889000"/>
            <a:ext cx="304800" cy="97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60000">
            <a:off x="3670300" y="889000"/>
            <a:ext cx="3048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2476500"/>
            <a:ext cx="6553200" cy="7124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483600" y="2616200"/>
            <a:ext cx="18364200" cy="659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분해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페이지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명이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동시에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접속하여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공동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편집이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개발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마인드맵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메모장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형식의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분해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도구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문제를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하위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문제로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나누고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학생들이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생각을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시각화할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함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패턴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인식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페이지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반복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구조를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인식해주는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탑재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학생이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메모를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패턴을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기록할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자유로운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입력창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추상화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페이지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불필요한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요소를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제거하고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요소만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남기는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마인드맵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절삭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도구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개발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개념을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시각적으로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구조화할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추상화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알고리즘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페이지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알고리즘을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블록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코딩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형태로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먼저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최종적으로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작성된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코드를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상에서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즉시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905000" y="4699000"/>
            <a:ext cx="68707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9559"/>
              </a:lnSpc>
            </a:pPr>
            <a:r>
              <a:rPr lang="ko-KR" sz="4400" b="false" i="false" u="none" strike="noStrike" spc="-100">
                <a:solidFill>
                  <a:srgbClr val="211C84"/>
                </a:solidFill>
                <a:ea typeface="Gmarket Sans Bold"/>
              </a:rPr>
              <a:t>목차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09200" y="2565400"/>
            <a:ext cx="6832600" cy="5092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17180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연구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THELuxGoEB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개발의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THELuxGoEB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필요성</a:t>
            </a:r>
          </a:p>
          <a:p>
            <a:pPr algn="l" lvl="0" indent="-342900" marL="342900">
              <a:lnSpc>
                <a:spcPct val="17180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연구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THELuxGoEB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개발의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THELuxGoEB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목표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THELuxGoEB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및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THELuxGoEB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내용</a:t>
            </a:r>
          </a:p>
          <a:p>
            <a:pPr algn="l" lvl="0" indent="-342900" marL="342900">
              <a:lnSpc>
                <a:spcPct val="17180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이해당사자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THELuxGoEB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인터뷰</a:t>
            </a:r>
          </a:p>
          <a:p>
            <a:pPr algn="l" lvl="0" indent="-342900" marL="342900">
              <a:lnSpc>
                <a:spcPct val="17180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기대효과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THELuxGoEB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및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THELuxGoEB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향후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THELuxGoEB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확장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THELuxGoEB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가능성</a:t>
            </a:r>
          </a:p>
          <a:p>
            <a:pPr algn="l" lvl="0" indent="-342900" marL="342900">
              <a:lnSpc>
                <a:spcPct val="17180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연구개발의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THELuxGoEB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추진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THELuxGoEB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전략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THELuxGoEB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및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THELuxGoEB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방법</a:t>
            </a:r>
          </a:p>
          <a:p>
            <a:pPr algn="l" lvl="0" indent="-342900" marL="342900">
              <a:lnSpc>
                <a:spcPct val="171809"/>
              </a:lnSpc>
              <a:buClr>
                <a:srgbClr val="000000"/>
              </a:buClr>
              <a:buFont typeface="Arial"/>
              <a:buChar char="●"/>
            </a:pPr>
            <a:r>
              <a:rPr lang="en-US" sz="2900" b="false" i="false" u="none" strike="noStrike" spc="-100">
                <a:solidFill>
                  <a:srgbClr val="000000"/>
                </a:solidFill>
                <a:latin typeface="THELuxGoEB"/>
              </a:rPr>
              <a:t>AI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도구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THELuxGoEB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활용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THELuxGoEB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정보</a:t>
            </a:r>
          </a:p>
          <a:p>
            <a:pPr algn="l" lvl="0" indent="-342900" marL="342900">
              <a:lnSpc>
                <a:spcPct val="17180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 spc="-100">
                <a:solidFill>
                  <a:srgbClr val="000000"/>
                </a:solidFill>
                <a:ea typeface="THELuxGoEB"/>
              </a:rPr>
              <a:t>참고문헌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63600"/>
            <a:ext cx="87884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연구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 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추진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 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전략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 &amp; 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방법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4782800" y="889000"/>
            <a:ext cx="304800" cy="97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60000">
            <a:off x="3670300" y="889000"/>
            <a:ext cx="3048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492500" y="2755900"/>
            <a:ext cx="11214100" cy="6362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16014700" y="1981200"/>
            <a:ext cx="7683500" cy="736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3600000">
            <a:off x="14947900" y="304800"/>
            <a:ext cx="5994400" cy="3352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4400000">
            <a:off x="-2425700" y="7099300"/>
            <a:ext cx="6680200" cy="3733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4400000">
            <a:off x="-3238500" y="2590800"/>
            <a:ext cx="5676900" cy="563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59100" y="1168400"/>
            <a:ext cx="1130300" cy="1130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749300" y="6057900"/>
            <a:ext cx="1130300" cy="111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4400" y="2806700"/>
            <a:ext cx="1536700" cy="1536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741900" y="3568700"/>
            <a:ext cx="1193800" cy="1231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898900" y="1943100"/>
            <a:ext cx="10477500" cy="5232400"/>
          </a:xfrm>
          <a:prstGeom prst="rect">
            <a:avLst/>
          </a:prstGeom>
          <a:effectLst>
            <a:outerShdw dir="2700000" dist="80535" blurRad="170569">
              <a:srgbClr val="0EB1C0">
                <a:alpha val="2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4648200" y="3530600"/>
            <a:ext cx="8991600" cy="219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2400" b="false" i="false" u="none" strike="noStrike" spc="-300">
                <a:solidFill>
                  <a:srgbClr val="0EB1C0"/>
                </a:solidFill>
                <a:ea typeface="Gmarket Sans Light"/>
              </a:rPr>
              <a:t>감사합니다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898900" y="7785100"/>
            <a:ext cx="10477500" cy="1206500"/>
          </a:xfrm>
          <a:prstGeom prst="rect">
            <a:avLst/>
          </a:prstGeom>
          <a:effectLst>
            <a:outerShdw dir="2700000" dist="74164" blurRad="18081">
              <a:srgbClr val="0EB1C0">
                <a:alpha val="2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157200" y="8001000"/>
            <a:ext cx="774700" cy="774700"/>
          </a:xfrm>
          <a:prstGeom prst="rect">
            <a:avLst/>
          </a:prstGeom>
          <a:effectLst>
            <a:outerShdw dir="2700000" dist="47721" blurRad="4492">
              <a:srgbClr val="0EB1C0">
                <a:alpha val="2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0" y="8178800"/>
            <a:ext cx="431800" cy="419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>
            <a:alphaModFix amt="26000"/>
          </a:blip>
          <a:stretch>
            <a:fillRect/>
          </a:stretch>
        </p:blipFill>
        <p:spPr>
          <a:xfrm rot="0">
            <a:off x="-3162300" y="-6146800"/>
            <a:ext cx="8699500" cy="83312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324600" y="8216900"/>
            <a:ext cx="56261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 spc="-100">
                <a:solidFill>
                  <a:srgbClr val="6A6A6A"/>
                </a:solidFill>
                <a:latin typeface="THELuxGoM"/>
              </a:rPr>
              <a:t>202203559 </a:t>
            </a:r>
            <a:r>
              <a:rPr lang="ko-KR" sz="2000" b="false" i="false" u="none" strike="noStrike" spc="-100">
                <a:solidFill>
                  <a:srgbClr val="6A6A6A"/>
                </a:solidFill>
                <a:ea typeface="THELuxGoM"/>
              </a:rPr>
              <a:t>김주하</a:t>
            </a:r>
            <a:r>
              <a:rPr lang="en-US" sz="2000" b="false" i="false" u="none" strike="noStrike" spc="-100">
                <a:solidFill>
                  <a:srgbClr val="6A6A6A"/>
                </a:solidFill>
                <a:latin typeface="THELuxGoM"/>
              </a:rPr>
              <a:t> | </a:t>
            </a:r>
            <a:r>
              <a:rPr lang="en-US" sz="2000" b="false" i="false" u="none" strike="noStrike" spc="-100">
                <a:solidFill>
                  <a:srgbClr val="6A6A6A"/>
                </a:solidFill>
                <a:latin typeface="THELuxGoM"/>
              </a:rPr>
              <a:t>202203518 </a:t>
            </a:r>
            <a:r>
              <a:rPr lang="ko-KR" sz="2000" b="false" i="false" u="none" strike="noStrike" spc="-100">
                <a:solidFill>
                  <a:srgbClr val="6A6A6A"/>
                </a:solidFill>
                <a:ea typeface="THELuxGoM"/>
              </a:rPr>
              <a:t>강서현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3500000">
            <a:off x="15646400" y="4076700"/>
            <a:ext cx="6769100" cy="392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8100000">
            <a:off x="-3302000" y="8509000"/>
            <a:ext cx="5905500" cy="3302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070600" y="863600"/>
            <a:ext cx="59690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개발의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 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필요성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193800" y="6311900"/>
            <a:ext cx="4432300" cy="38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62100" y="40259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OECD EDUCATION 2030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2100" y="5105400"/>
            <a:ext cx="41783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교육에서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필수적인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컴퓨팅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사고력과</a:t>
            </a:r>
          </a:p>
          <a:p>
            <a:pPr algn="l" lvl="0">
              <a:lnSpc>
                <a:spcPct val="125329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협력적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주도성을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강조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165600" y="6311900"/>
            <a:ext cx="4432300" cy="3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921500" y="4025900"/>
            <a:ext cx="32385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2022 </a:t>
            </a:r>
            <a:r>
              <a:rPr lang="ko-KR" sz="26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개정</a:t>
            </a:r>
            <a:r>
              <a:rPr lang="en-US" sz="26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교육과정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21500" y="5092700"/>
            <a:ext cx="4178300" cy="246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교과의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핵심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역량을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체계적으로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반영하고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있으며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25329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특히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컴퓨팅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사고력을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주요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역량으로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명시하고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구체적인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성취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기준을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제시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448800" y="6311900"/>
            <a:ext cx="44323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3260000">
            <a:off x="11379200" y="5791200"/>
            <a:ext cx="1168400" cy="977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992100" y="4457700"/>
            <a:ext cx="4191000" cy="302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5329"/>
              </a:lnSpc>
            </a:pPr>
            <a:r>
              <a:rPr lang="ko-KR" sz="3000" b="true" i="false" u="none" strike="noStrike">
                <a:solidFill>
                  <a:srgbClr val="595959"/>
                </a:solidFill>
                <a:ea typeface="Pretendard Regular"/>
              </a:rPr>
              <a:t>그러나</a:t>
            </a:r>
            <a:r>
              <a:rPr lang="en-US" sz="3000" b="true" i="false" u="none" strike="noStrike">
                <a:solidFill>
                  <a:srgbClr val="595959"/>
                </a:solidFill>
                <a:latin typeface="Pretendard Regular"/>
              </a:rPr>
              <a:t>!</a:t>
            </a:r>
          </a:p>
          <a:p>
            <a:pPr algn="ctr" lvl="0">
              <a:lnSpc>
                <a:spcPct val="125329"/>
              </a:lnSpc>
            </a:pP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25329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교과의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목표가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5329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실제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교육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현장에서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5329"/>
              </a:lnSpc>
            </a:pP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효과적으로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구현되기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위해서는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구체적인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교수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-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학습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방안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595959"/>
                </a:solidFill>
                <a:ea typeface="Pretendard Regular"/>
              </a:rPr>
              <a:t>필요</a:t>
            </a: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*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80000" y="9817100"/>
            <a:ext cx="12903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*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이정숙</a:t>
            </a: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최현종</a:t>
            </a: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. (2025). OECD Education 2030 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프레임워크에</a:t>
            </a: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기반한</a:t>
            </a: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 2022 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개정</a:t>
            </a: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정보과</a:t>
            </a: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교육과정의</a:t>
            </a: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역량</a:t>
            </a: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반영</a:t>
            </a: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분석</a:t>
            </a: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. 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컴퓨터교육학회</a:t>
            </a: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논문지</a:t>
            </a: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, 28(1), 1-11.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7900" y="2781300"/>
            <a:ext cx="5778500" cy="6807200"/>
          </a:xfrm>
          <a:prstGeom prst="rect">
            <a:avLst/>
          </a:prstGeom>
          <a:effectLst>
            <a:outerShdw dir="2700000" dist="88802" blurRad="248864">
              <a:srgbClr val="0EB1C0">
                <a:alpha val="2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3098800"/>
            <a:ext cx="5207000" cy="6172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785100" y="3975100"/>
            <a:ext cx="8407400" cy="298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555555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한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교사가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평균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24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명의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학생을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지도</a:t>
            </a:r>
          </a:p>
          <a:p>
            <a:pPr algn="l" lvl="0" indent="-342900" marL="342900">
              <a:lnSpc>
                <a:spcPct val="166000"/>
              </a:lnSpc>
              <a:buClr>
                <a:srgbClr val="555555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실습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환경을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조성하고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관리하는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데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어려움이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있어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정보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교과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수업이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이론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중심으로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진행되는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경우가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많음</a:t>
            </a:r>
          </a:p>
          <a:p>
            <a:pPr algn="l" lvl="0" indent="-342900" marL="342900">
              <a:lnSpc>
                <a:spcPct val="166000"/>
              </a:lnSpc>
              <a:buClr>
                <a:srgbClr val="555555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또한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,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주당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수업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시간이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제한적이기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때문에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짧은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시간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내에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효과적인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학습을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설계하는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것이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쉽지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않음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(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김민정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, 2022).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83500" y="3098800"/>
            <a:ext cx="2806700" cy="584200"/>
          </a:xfrm>
          <a:prstGeom prst="rect">
            <a:avLst/>
          </a:prstGeom>
          <a:effectLst>
            <a:outerShdw dir="2700000" dist="36244" blurRad="2591">
              <a:srgbClr val="0EB1C0">
                <a:alpha val="2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7848600" y="3200400"/>
            <a:ext cx="25146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 spc="6300">
                <a:solidFill>
                  <a:srgbClr val="0EB1C0"/>
                </a:solidFill>
                <a:ea typeface="THELuxGoB"/>
              </a:rPr>
              <a:t>상황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17700" y="4216400"/>
            <a:ext cx="3937000" cy="5359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895600" y="3441700"/>
            <a:ext cx="19431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555555"/>
                </a:solidFill>
                <a:ea typeface="THELuxGoM"/>
              </a:rPr>
              <a:t>교사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70600" y="863600"/>
            <a:ext cx="59690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개발의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 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필요성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85100" y="7353300"/>
            <a:ext cx="9055100" cy="2120900"/>
          </a:xfrm>
          <a:prstGeom prst="rect">
            <a:avLst/>
          </a:prstGeom>
          <a:effectLst>
            <a:outerShdw dir="2700000" dist="32600" blurRad="33539">
              <a:srgbClr val="0EB1C0">
                <a:alpha val="20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8089900" y="7581900"/>
            <a:ext cx="8407400" cy="170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2500" b="true" i="false" u="none" strike="noStrike">
                <a:solidFill>
                  <a:srgbClr val="555555"/>
                </a:solidFill>
                <a:ea typeface="THELuxGoM"/>
              </a:rPr>
              <a:t>컴퓨팅</a:t>
            </a:r>
            <a:r>
              <a:rPr lang="en-US" sz="25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true" i="false" u="none" strike="noStrike">
                <a:solidFill>
                  <a:srgbClr val="555555"/>
                </a:solidFill>
                <a:ea typeface="THELuxGoM"/>
              </a:rPr>
              <a:t>사고력</a:t>
            </a:r>
            <a:r>
              <a:rPr lang="en-US" sz="25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true" i="false" u="none" strike="noStrike">
                <a:solidFill>
                  <a:srgbClr val="555555"/>
                </a:solidFill>
                <a:ea typeface="THELuxGoM"/>
              </a:rPr>
              <a:t>실습</a:t>
            </a:r>
            <a:r>
              <a:rPr lang="en-US" sz="25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true" i="false" u="none" strike="noStrike">
                <a:solidFill>
                  <a:srgbClr val="555555"/>
                </a:solidFill>
                <a:ea typeface="THELuxGoM"/>
              </a:rPr>
              <a:t>중심의</a:t>
            </a:r>
            <a:r>
              <a:rPr lang="en-US" sz="25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true" i="false" u="none" strike="noStrike">
                <a:solidFill>
                  <a:srgbClr val="555555"/>
                </a:solidFill>
                <a:ea typeface="THELuxGoM"/>
              </a:rPr>
              <a:t>학습이</a:t>
            </a:r>
          </a:p>
          <a:p>
            <a:pPr algn="ctr" lvl="0">
              <a:lnSpc>
                <a:spcPct val="109559"/>
              </a:lnSpc>
            </a:pPr>
            <a:r>
              <a:rPr lang="ko-KR" sz="2500" b="true" i="false" u="none" strike="noStrike">
                <a:solidFill>
                  <a:srgbClr val="555555"/>
                </a:solidFill>
                <a:ea typeface="THELuxGoM"/>
              </a:rPr>
              <a:t>원활하게</a:t>
            </a:r>
            <a:r>
              <a:rPr lang="en-US" sz="25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true" i="false" u="none" strike="noStrike">
                <a:solidFill>
                  <a:srgbClr val="555555"/>
                </a:solidFill>
                <a:ea typeface="THELuxGoM"/>
              </a:rPr>
              <a:t>이루어질</a:t>
            </a:r>
            <a:r>
              <a:rPr lang="en-US" sz="25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true" i="false" u="none" strike="noStrike">
                <a:solidFill>
                  <a:srgbClr val="555555"/>
                </a:solidFill>
                <a:ea typeface="THELuxGoM"/>
              </a:rPr>
              <a:t>수</a:t>
            </a:r>
            <a:r>
              <a:rPr lang="en-US" sz="25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true" i="false" u="none" strike="noStrike">
                <a:solidFill>
                  <a:srgbClr val="555555"/>
                </a:solidFill>
                <a:ea typeface="THELuxGoM"/>
              </a:rPr>
              <a:t>있도록</a:t>
            </a:r>
          </a:p>
          <a:p>
            <a:pPr algn="ctr" lvl="0">
              <a:lnSpc>
                <a:spcPct val="109559"/>
              </a:lnSpc>
            </a:pPr>
            <a:r>
              <a:rPr lang="ko-KR" sz="2500" b="true" i="false" u="none" strike="noStrike">
                <a:solidFill>
                  <a:srgbClr val="555555"/>
                </a:solidFill>
                <a:ea typeface="THELuxGoM"/>
              </a:rPr>
              <a:t>온라인</a:t>
            </a:r>
            <a:r>
              <a:rPr lang="en-US" sz="25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true" i="false" u="none" strike="noStrike">
                <a:solidFill>
                  <a:srgbClr val="555555"/>
                </a:solidFill>
                <a:ea typeface="THELuxGoM"/>
              </a:rPr>
              <a:t>환경에서도</a:t>
            </a:r>
            <a:r>
              <a:rPr lang="en-US" sz="25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true" i="false" u="none" strike="noStrike">
                <a:solidFill>
                  <a:srgbClr val="555555"/>
                </a:solidFill>
                <a:ea typeface="THELuxGoM"/>
              </a:rPr>
              <a:t>효과적인</a:t>
            </a:r>
            <a:r>
              <a:rPr lang="en-US" sz="25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true" i="false" u="none" strike="noStrike">
                <a:solidFill>
                  <a:srgbClr val="555555"/>
                </a:solidFill>
                <a:ea typeface="THELuxGoM"/>
              </a:rPr>
              <a:t>프로그래밍</a:t>
            </a:r>
            <a:r>
              <a:rPr lang="en-US" sz="25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true" i="false" u="none" strike="noStrike">
                <a:solidFill>
                  <a:srgbClr val="555555"/>
                </a:solidFill>
                <a:ea typeface="THELuxGoM"/>
              </a:rPr>
              <a:t>교육을</a:t>
            </a:r>
            <a:r>
              <a:rPr lang="en-US" sz="2500" b="true" i="false" u="none" strike="noStrike">
                <a:solidFill>
                  <a:srgbClr val="555555"/>
                </a:solidFill>
                <a:latin typeface="THELuxGoM"/>
              </a:rPr>
              <a:t> </a:t>
            </a:r>
          </a:p>
          <a:p>
            <a:pPr algn="ctr" lvl="0">
              <a:lnSpc>
                <a:spcPct val="109559"/>
              </a:lnSpc>
            </a:pPr>
            <a:r>
              <a:rPr lang="ko-KR" sz="2500" b="true" i="false" u="none" strike="noStrike">
                <a:solidFill>
                  <a:srgbClr val="555555"/>
                </a:solidFill>
                <a:ea typeface="THELuxGoM"/>
              </a:rPr>
              <a:t>지원하고</a:t>
            </a:r>
            <a:r>
              <a:rPr lang="en-US" sz="25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true" i="false" u="none" strike="noStrike">
                <a:solidFill>
                  <a:srgbClr val="555555"/>
                </a:solidFill>
                <a:ea typeface="THELuxGoM"/>
              </a:rPr>
              <a:t>관리할</a:t>
            </a:r>
            <a:r>
              <a:rPr lang="en-US" sz="25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true" i="false" u="none" strike="noStrike">
                <a:solidFill>
                  <a:srgbClr val="555555"/>
                </a:solidFill>
                <a:ea typeface="THELuxGoM"/>
              </a:rPr>
              <a:t>수</a:t>
            </a:r>
            <a:r>
              <a:rPr lang="en-US" sz="25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true" i="false" u="none" strike="noStrike">
                <a:solidFill>
                  <a:srgbClr val="555555"/>
                </a:solidFill>
                <a:ea typeface="THELuxGoM"/>
              </a:rPr>
              <a:t>있는</a:t>
            </a:r>
            <a:r>
              <a:rPr lang="en-US" sz="25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true" i="false" u="none" strike="noStrike">
                <a:solidFill>
                  <a:srgbClr val="555555"/>
                </a:solidFill>
                <a:ea typeface="THELuxGoM"/>
              </a:rPr>
              <a:t>도구가</a:t>
            </a:r>
            <a:r>
              <a:rPr lang="en-US" sz="25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true" i="false" u="none" strike="noStrike">
                <a:solidFill>
                  <a:srgbClr val="555555"/>
                </a:solidFill>
                <a:ea typeface="THELuxGoM"/>
              </a:rPr>
              <a:t>필요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7900" y="2781300"/>
            <a:ext cx="5778500" cy="6807200"/>
          </a:xfrm>
          <a:prstGeom prst="rect">
            <a:avLst/>
          </a:prstGeom>
          <a:effectLst>
            <a:outerShdw dir="2700000" dist="88802" blurRad="248864">
              <a:srgbClr val="0EB1C0">
                <a:alpha val="2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3098800"/>
            <a:ext cx="5207000" cy="6172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895600" y="3441700"/>
            <a:ext cx="19431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555555"/>
                </a:solidFill>
                <a:ea typeface="THELuxGoM"/>
              </a:rPr>
              <a:t>학생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11300" y="4724400"/>
            <a:ext cx="4699000" cy="4699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070600" y="863600"/>
            <a:ext cx="59690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개발의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 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필요성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785100" y="3975100"/>
            <a:ext cx="8407400" cy="298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555555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디지털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전환이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가속화되는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현대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사회에서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논리적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사고력과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문제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해결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역량을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갖추는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것이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중요</a:t>
            </a:r>
          </a:p>
          <a:p>
            <a:pPr algn="l" lvl="0" indent="-342900" marL="342900">
              <a:lnSpc>
                <a:spcPct val="166000"/>
              </a:lnSpc>
              <a:buClr>
                <a:srgbClr val="555555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Wing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의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연구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(2006)*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에서는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컴퓨팅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사고를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하는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것은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읽고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,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쓰고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,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셈하는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3Rs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외에도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21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세기를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살아가는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모든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사람들이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갖추어야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할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기본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능력이라고</a:t>
            </a:r>
            <a:r>
              <a:rPr lang="en-US" sz="2500" b="fals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500" b="false" i="false" u="none" strike="noStrike">
                <a:solidFill>
                  <a:srgbClr val="555555"/>
                </a:solidFill>
                <a:ea typeface="THELuxGoM"/>
              </a:rPr>
              <a:t>언급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83500" y="3098800"/>
            <a:ext cx="2806700" cy="584200"/>
          </a:xfrm>
          <a:prstGeom prst="rect">
            <a:avLst/>
          </a:prstGeom>
          <a:effectLst>
            <a:outerShdw dir="2700000" dist="36244" blurRad="2591">
              <a:srgbClr val="0EB1C0">
                <a:alpha val="2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7848600" y="3200400"/>
            <a:ext cx="25146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 spc="6300">
                <a:solidFill>
                  <a:srgbClr val="0EB1C0"/>
                </a:solidFill>
                <a:ea typeface="THELuxGoB"/>
              </a:rPr>
              <a:t>상황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85100" y="7353300"/>
            <a:ext cx="9055100" cy="2120900"/>
          </a:xfrm>
          <a:prstGeom prst="rect">
            <a:avLst/>
          </a:prstGeom>
          <a:effectLst>
            <a:outerShdw dir="2700000" dist="32600" blurRad="33539">
              <a:srgbClr val="0EB1C0">
                <a:alpha val="20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7988300" y="7581900"/>
            <a:ext cx="8788400" cy="163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컴퓨팅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사고력은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단순한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프로그래밍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능력을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넘어</a:t>
            </a:r>
          </a:p>
          <a:p>
            <a:pPr algn="ctr" lvl="0">
              <a:lnSpc>
                <a:spcPct val="109559"/>
              </a:lnSpc>
            </a:pP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문제를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분석하고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해결책을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도출하는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 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사고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과정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전반을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포함하므로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, </a:t>
            </a:r>
          </a:p>
          <a:p>
            <a:pPr algn="ctr" lvl="0">
              <a:lnSpc>
                <a:spcPct val="109559"/>
              </a:lnSpc>
            </a:pP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학생들이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컴퓨팅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사고의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이론과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실습을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균형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있게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 </a:t>
            </a:r>
          </a:p>
          <a:p>
            <a:pPr algn="ctr" lvl="0">
              <a:lnSpc>
                <a:spcPct val="109559"/>
              </a:lnSpc>
            </a:pP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경험할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수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있는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맞춤형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학습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도구</a:t>
            </a:r>
            <a:r>
              <a:rPr lang="en-US" sz="2400" b="true" i="false" u="none" strike="noStrike">
                <a:solidFill>
                  <a:srgbClr val="555555"/>
                </a:solidFill>
                <a:latin typeface="THELuxGoM"/>
              </a:rPr>
              <a:t> </a:t>
            </a:r>
            <a:r>
              <a:rPr lang="ko-KR" sz="2400" b="true" i="false" u="none" strike="noStrike">
                <a:solidFill>
                  <a:srgbClr val="555555"/>
                </a:solidFill>
                <a:ea typeface="THELuxGoM"/>
              </a:rPr>
              <a:t>요구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80000" y="9817100"/>
            <a:ext cx="12903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*Wing M. Jeannette. (2006). Computational Thinking. “Communications of the ACM”, 49(3), 33-35.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70600" y="863600"/>
            <a:ext cx="59690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개발의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 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필요성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95100" y="4318000"/>
            <a:ext cx="5575300" cy="5537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25500" y="3035300"/>
            <a:ext cx="18389600" cy="361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6185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결과적으로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본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프로젝트는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학습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도구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개발을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통해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정보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교육의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질을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향상시키고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, </a:t>
            </a:r>
          </a:p>
          <a:p>
            <a:pPr algn="l" lvl="0">
              <a:lnSpc>
                <a:spcPct val="16185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미래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교육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기술의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발전에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기여하고자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한다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. </a:t>
            </a:r>
          </a:p>
          <a:p>
            <a:pPr algn="l" lvl="0">
              <a:lnSpc>
                <a:spcPct val="16185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또한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실습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중심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학습을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활성화하고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, </a:t>
            </a:r>
          </a:p>
          <a:p>
            <a:pPr algn="l" lvl="0">
              <a:lnSpc>
                <a:spcPct val="16185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교사와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학생이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보다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효과적으로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학습할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수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있도록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지원함으로써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 </a:t>
            </a:r>
          </a:p>
          <a:p>
            <a:pPr algn="l" lvl="0">
              <a:lnSpc>
                <a:spcPct val="16185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정보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교과의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교육적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가치를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극대화하는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것을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목표로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한다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70600" y="863600"/>
            <a:ext cx="59690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개발의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 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필요성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63700" y="3873500"/>
            <a:ext cx="2108200" cy="209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267200" y="2590800"/>
            <a:ext cx="3086100" cy="2324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89500" y="5410200"/>
            <a:ext cx="4178300" cy="160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" y="7086600"/>
            <a:ext cx="4521200" cy="1473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0" y="4686300"/>
            <a:ext cx="7188200" cy="2578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대부분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프로그래밍을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작성에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초점을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맞추고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있으며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ctr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과정에서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요구되는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논리적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사고나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과정에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체계적인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안내는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부족한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편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70600" y="863600"/>
            <a:ext cx="59690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개발의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 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필요성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01900" y="2298700"/>
            <a:ext cx="13284200" cy="7277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489700" y="4419600"/>
            <a:ext cx="84709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문제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분해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패턴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인식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추상화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알고리즘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설계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등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컴퓨팅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사고력의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핵심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과정을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단계별로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경험할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있도록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지원하는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기능은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미비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70600" y="863600"/>
            <a:ext cx="59690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개발</a:t>
            </a:r>
            <a:r>
              <a:rPr lang="en-US" sz="6900" b="false" i="false" u="none" strike="noStrike" spc="-200">
                <a:solidFill>
                  <a:srgbClr val="211C84"/>
                </a:solidFill>
                <a:latin typeface="Gmarket Sans Bold"/>
              </a:rPr>
              <a:t> </a:t>
            </a:r>
            <a:r>
              <a:rPr lang="ko-KR" sz="6900" b="false" i="false" u="none" strike="noStrike" spc="-200">
                <a:solidFill>
                  <a:srgbClr val="211C84"/>
                </a:solidFill>
                <a:ea typeface="Gmarket Sans Bold"/>
              </a:rPr>
              <a:t>목표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46100" y="4267200"/>
            <a:ext cx="18389600" cy="284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6185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-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연구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기간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동안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학습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도구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이용자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수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300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명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이상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확보</a:t>
            </a:r>
          </a:p>
          <a:p>
            <a:pPr algn="l" lvl="0">
              <a:lnSpc>
                <a:spcPct val="16185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-‘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이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도구를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활용하면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컴퓨팅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사고력을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효과적으로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배울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수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’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는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설문에서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긍정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응답률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80%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이상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확보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</a:t>
            </a:r>
          </a:p>
          <a:p>
            <a:pPr algn="l" lvl="0">
              <a:lnSpc>
                <a:spcPct val="16185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-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학생들이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‘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기존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수업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방식보다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이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도구를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활용한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학습이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더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도움이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된다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’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고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응답하는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비율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75%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이상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달성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</a:t>
            </a:r>
          </a:p>
          <a:p>
            <a:pPr algn="l" lvl="0">
              <a:lnSpc>
                <a:spcPct val="16185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-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인터뷰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및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사례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연구를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통해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학습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동기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향상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여부</a:t>
            </a:r>
            <a:r>
              <a:rPr lang="en-US" sz="3100" b="false" i="false" u="none" strike="noStrike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THELuxGoM"/>
              </a:rPr>
              <a:t>조사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